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80" r:id="rId2"/>
    <p:sldMasterId id="2147483816" r:id="rId3"/>
    <p:sldMasterId id="2147483828" r:id="rId4"/>
    <p:sldMasterId id="2147483840" r:id="rId5"/>
  </p:sldMasterIdLst>
  <p:notesMasterIdLst>
    <p:notesMasterId r:id="rId38"/>
  </p:notesMasterIdLst>
  <p:sldIdLst>
    <p:sldId id="256" r:id="rId6"/>
    <p:sldId id="257" r:id="rId7"/>
    <p:sldId id="306" r:id="rId8"/>
    <p:sldId id="258" r:id="rId9"/>
    <p:sldId id="259" r:id="rId10"/>
    <p:sldId id="305" r:id="rId11"/>
    <p:sldId id="300" r:id="rId12"/>
    <p:sldId id="309" r:id="rId13"/>
    <p:sldId id="310" r:id="rId14"/>
    <p:sldId id="270" r:id="rId15"/>
    <p:sldId id="298" r:id="rId16"/>
    <p:sldId id="312" r:id="rId17"/>
    <p:sldId id="299" r:id="rId18"/>
    <p:sldId id="308" r:id="rId19"/>
    <p:sldId id="315" r:id="rId20"/>
    <p:sldId id="319" r:id="rId21"/>
    <p:sldId id="316" r:id="rId22"/>
    <p:sldId id="318" r:id="rId23"/>
    <p:sldId id="320" r:id="rId24"/>
    <p:sldId id="322" r:id="rId25"/>
    <p:sldId id="325" r:id="rId26"/>
    <p:sldId id="323" r:id="rId27"/>
    <p:sldId id="314" r:id="rId28"/>
    <p:sldId id="317" r:id="rId29"/>
    <p:sldId id="313" r:id="rId30"/>
    <p:sldId id="261" r:id="rId31"/>
    <p:sldId id="307" r:id="rId32"/>
    <p:sldId id="293" r:id="rId33"/>
    <p:sldId id="294" r:id="rId34"/>
    <p:sldId id="292" r:id="rId35"/>
    <p:sldId id="296" r:id="rId36"/>
    <p:sldId id="26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434" autoAdjust="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93BC42-0EAD-4A0F-B338-5EEF7C8251C1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51FAE3-8E55-4A03-9F99-2401B4FF7C1A}">
      <dgm:prSet phldrT="[Text]"/>
      <dgm:spPr/>
      <dgm:t>
        <a:bodyPr/>
        <a:lstStyle/>
        <a:p>
          <a:pPr algn="ctr"/>
          <a:r>
            <a:rPr lang="en-US"/>
            <a:t>Micro Controller</a:t>
          </a:r>
        </a:p>
      </dgm:t>
    </dgm:pt>
    <dgm:pt modelId="{33555AF3-21DA-4F4E-A812-71B9BE9F2DD6}" type="parTrans" cxnId="{CC702EA3-BFC1-4833-853A-5D37570EB6E2}">
      <dgm:prSet/>
      <dgm:spPr/>
      <dgm:t>
        <a:bodyPr/>
        <a:lstStyle/>
        <a:p>
          <a:pPr algn="ctr"/>
          <a:endParaRPr lang="en-US"/>
        </a:p>
      </dgm:t>
    </dgm:pt>
    <dgm:pt modelId="{A7D26884-7DE8-4872-BE38-612491E317A9}" type="sibTrans" cxnId="{CC702EA3-BFC1-4833-853A-5D37570EB6E2}">
      <dgm:prSet/>
      <dgm:spPr/>
      <dgm:t>
        <a:bodyPr/>
        <a:lstStyle/>
        <a:p>
          <a:pPr algn="ctr"/>
          <a:endParaRPr lang="en-US"/>
        </a:p>
      </dgm:t>
    </dgm:pt>
    <dgm:pt modelId="{1814A95D-BB3D-4639-8563-6F6CFEB7EDB2}">
      <dgm:prSet phldrT="[Text]"/>
      <dgm:spPr/>
      <dgm:t>
        <a:bodyPr/>
        <a:lstStyle/>
        <a:p>
          <a:pPr algn="ctr"/>
          <a:r>
            <a:rPr lang="en-US" dirty="0"/>
            <a:t>Temperature</a:t>
          </a:r>
        </a:p>
        <a:p>
          <a:pPr algn="ctr"/>
          <a:r>
            <a:rPr lang="en-US" dirty="0"/>
            <a:t>Sensor</a:t>
          </a:r>
        </a:p>
      </dgm:t>
    </dgm:pt>
    <dgm:pt modelId="{4EACA646-9068-441E-B8E5-D23E9C6C62F6}" type="parTrans" cxnId="{F5822174-BCDA-4F9F-B8C4-1F6931D4A0A1}">
      <dgm:prSet/>
      <dgm:spPr/>
      <dgm:t>
        <a:bodyPr/>
        <a:lstStyle/>
        <a:p>
          <a:pPr algn="ctr"/>
          <a:endParaRPr lang="en-US"/>
        </a:p>
      </dgm:t>
    </dgm:pt>
    <dgm:pt modelId="{1A729D54-6520-4630-91C4-BF5A217AFA17}" type="sibTrans" cxnId="{F5822174-BCDA-4F9F-B8C4-1F6931D4A0A1}">
      <dgm:prSet/>
      <dgm:spPr/>
      <dgm:t>
        <a:bodyPr/>
        <a:lstStyle/>
        <a:p>
          <a:pPr algn="ctr"/>
          <a:endParaRPr lang="en-US"/>
        </a:p>
      </dgm:t>
    </dgm:pt>
    <dgm:pt modelId="{B15B39E7-057A-489B-8D05-276922188A40}">
      <dgm:prSet phldrT="[Text]"/>
      <dgm:spPr/>
      <dgm:t>
        <a:bodyPr/>
        <a:lstStyle/>
        <a:p>
          <a:pPr algn="ctr"/>
          <a:r>
            <a:rPr lang="en-US"/>
            <a:t>Heating Coil</a:t>
          </a:r>
        </a:p>
      </dgm:t>
    </dgm:pt>
    <dgm:pt modelId="{77EBFFB8-1417-4A16-BB4E-196AB3D9602F}" type="parTrans" cxnId="{96EE5AEF-B591-4286-8604-20129444BB90}">
      <dgm:prSet/>
      <dgm:spPr/>
      <dgm:t>
        <a:bodyPr/>
        <a:lstStyle/>
        <a:p>
          <a:pPr algn="ctr"/>
          <a:endParaRPr lang="en-US"/>
        </a:p>
      </dgm:t>
    </dgm:pt>
    <dgm:pt modelId="{8B083176-FB59-4A25-876D-14C377CD3CF1}" type="sibTrans" cxnId="{96EE5AEF-B591-4286-8604-20129444BB90}">
      <dgm:prSet/>
      <dgm:spPr/>
      <dgm:t>
        <a:bodyPr/>
        <a:lstStyle/>
        <a:p>
          <a:pPr algn="ctr"/>
          <a:endParaRPr lang="en-US"/>
        </a:p>
      </dgm:t>
    </dgm:pt>
    <dgm:pt modelId="{9A0A3C6F-9132-4B93-9DDD-77F1A36090AC}">
      <dgm:prSet phldrT="[Text]"/>
      <dgm:spPr/>
      <dgm:t>
        <a:bodyPr/>
        <a:lstStyle/>
        <a:p>
          <a:pPr algn="ctr"/>
          <a:r>
            <a:rPr lang="en-US" dirty="0"/>
            <a:t>Heating Coil Driver</a:t>
          </a:r>
        </a:p>
      </dgm:t>
    </dgm:pt>
    <dgm:pt modelId="{B3067AF6-B619-4E61-B744-F132E97EC75E}" type="parTrans" cxnId="{8136E715-7DD6-4519-A760-E6D216519D66}">
      <dgm:prSet/>
      <dgm:spPr/>
      <dgm:t>
        <a:bodyPr/>
        <a:lstStyle/>
        <a:p>
          <a:pPr algn="ctr"/>
          <a:endParaRPr lang="en-US"/>
        </a:p>
      </dgm:t>
    </dgm:pt>
    <dgm:pt modelId="{C405A51B-7977-46D7-8B04-A86E45AEB76E}" type="sibTrans" cxnId="{8136E715-7DD6-4519-A760-E6D216519D66}">
      <dgm:prSet/>
      <dgm:spPr/>
      <dgm:t>
        <a:bodyPr/>
        <a:lstStyle/>
        <a:p>
          <a:pPr algn="ctr"/>
          <a:endParaRPr lang="en-US"/>
        </a:p>
      </dgm:t>
    </dgm:pt>
    <dgm:pt modelId="{593B009A-3838-4048-9BA3-89E46A3648F5}" type="pres">
      <dgm:prSet presAssocID="{0593BC42-0EAD-4A0F-B338-5EEF7C8251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DB5ABE-139F-4CC6-986A-3EAA696D0C80}" type="pres">
      <dgm:prSet presAssocID="{A951FAE3-8E55-4A03-9F99-2401B4FF7C1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5C0483-6A71-4776-AFE3-27D317F0A292}" type="pres">
      <dgm:prSet presAssocID="{A7D26884-7DE8-4872-BE38-612491E317A9}" presName="sibTrans" presStyleLbl="sibTrans2D1" presStyleIdx="0" presStyleCnt="4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EEFD278-1402-4027-A757-2FCD091BC7B6}" type="pres">
      <dgm:prSet presAssocID="{A7D26884-7DE8-4872-BE38-612491E317A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75D750D9-CD81-4795-92FA-FEA86530D85C}" type="pres">
      <dgm:prSet presAssocID="{1814A95D-BB3D-4639-8563-6F6CFEB7EDB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FF9B4B-0998-4E18-806B-243FE562FF46}" type="pres">
      <dgm:prSet presAssocID="{1A729D54-6520-4630-91C4-BF5A217AFA17}" presName="sibTrans" presStyleLbl="sibTrans2D1" presStyleIdx="1" presStyleCnt="4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28E581FD-4552-441F-9255-5CA7EEA21FC6}" type="pres">
      <dgm:prSet presAssocID="{1A729D54-6520-4630-91C4-BF5A217AFA17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D143ACD0-364F-4B1D-8835-B01FBE6BE069}" type="pres">
      <dgm:prSet presAssocID="{B15B39E7-057A-489B-8D05-276922188A4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9B21B9-9718-47C0-8B44-97ECB11769D8}" type="pres">
      <dgm:prSet presAssocID="{8B083176-FB59-4A25-876D-14C377CD3CF1}" presName="sibTrans" presStyleLbl="sibTrans2D1" presStyleIdx="2" presStyleCnt="4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E40D1257-2DE3-4117-8479-2C2D9FF1901E}" type="pres">
      <dgm:prSet presAssocID="{8B083176-FB59-4A25-876D-14C377CD3CF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3986946-63E9-46DB-BDC9-C06B6C48649E}" type="pres">
      <dgm:prSet presAssocID="{9A0A3C6F-9132-4B93-9DDD-77F1A36090A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2DF513-8039-430F-9D06-B52A6AAE3B8E}" type="pres">
      <dgm:prSet presAssocID="{C405A51B-7977-46D7-8B04-A86E45AEB76E}" presName="sibTrans" presStyleLbl="sibTrans2D1" presStyleIdx="3" presStyleCnt="4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08105AD9-768E-4EF0-8F63-0D54C14873F4}" type="pres">
      <dgm:prSet presAssocID="{C405A51B-7977-46D7-8B04-A86E45AEB76E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2493E8A4-FFCB-4236-9B8B-84E54D737E8F}" type="presOf" srcId="{8B083176-FB59-4A25-876D-14C377CD3CF1}" destId="{539B21B9-9718-47C0-8B44-97ECB11769D8}" srcOrd="0" destOrd="0" presId="urn:microsoft.com/office/officeart/2005/8/layout/cycle7"/>
    <dgm:cxn modelId="{82145768-7C23-4CD7-921C-7BA2F8FC4990}" type="presOf" srcId="{0593BC42-0EAD-4A0F-B338-5EEF7C8251C1}" destId="{593B009A-3838-4048-9BA3-89E46A3648F5}" srcOrd="0" destOrd="0" presId="urn:microsoft.com/office/officeart/2005/8/layout/cycle7"/>
    <dgm:cxn modelId="{00E9A6DB-8EDA-447D-9AA4-3EC5AE832B4E}" type="presOf" srcId="{1814A95D-BB3D-4639-8563-6F6CFEB7EDB2}" destId="{75D750D9-CD81-4795-92FA-FEA86530D85C}" srcOrd="0" destOrd="0" presId="urn:microsoft.com/office/officeart/2005/8/layout/cycle7"/>
    <dgm:cxn modelId="{A640B91B-A325-4517-A57C-1C3B0C2198D2}" type="presOf" srcId="{A7D26884-7DE8-4872-BE38-612491E317A9}" destId="{625C0483-6A71-4776-AFE3-27D317F0A292}" srcOrd="0" destOrd="0" presId="urn:microsoft.com/office/officeart/2005/8/layout/cycle7"/>
    <dgm:cxn modelId="{CC702EA3-BFC1-4833-853A-5D37570EB6E2}" srcId="{0593BC42-0EAD-4A0F-B338-5EEF7C8251C1}" destId="{A951FAE3-8E55-4A03-9F99-2401B4FF7C1A}" srcOrd="0" destOrd="0" parTransId="{33555AF3-21DA-4F4E-A812-71B9BE9F2DD6}" sibTransId="{A7D26884-7DE8-4872-BE38-612491E317A9}"/>
    <dgm:cxn modelId="{2740D292-0718-4F69-B8CE-DCCB8D0B4446}" type="presOf" srcId="{B15B39E7-057A-489B-8D05-276922188A40}" destId="{D143ACD0-364F-4B1D-8835-B01FBE6BE069}" srcOrd="0" destOrd="0" presId="urn:microsoft.com/office/officeart/2005/8/layout/cycle7"/>
    <dgm:cxn modelId="{A94CD1EC-60DB-43A8-9917-66F5633C478F}" type="presOf" srcId="{C405A51B-7977-46D7-8B04-A86E45AEB76E}" destId="{852DF513-8039-430F-9D06-B52A6AAE3B8E}" srcOrd="0" destOrd="0" presId="urn:microsoft.com/office/officeart/2005/8/layout/cycle7"/>
    <dgm:cxn modelId="{FFAEF252-B6D2-4FCA-88BC-36D031070C65}" type="presOf" srcId="{8B083176-FB59-4A25-876D-14C377CD3CF1}" destId="{E40D1257-2DE3-4117-8479-2C2D9FF1901E}" srcOrd="1" destOrd="0" presId="urn:microsoft.com/office/officeart/2005/8/layout/cycle7"/>
    <dgm:cxn modelId="{81B4923F-6E51-4540-BDA1-F879F322669D}" type="presOf" srcId="{C405A51B-7977-46D7-8B04-A86E45AEB76E}" destId="{08105AD9-768E-4EF0-8F63-0D54C14873F4}" srcOrd="1" destOrd="0" presId="urn:microsoft.com/office/officeart/2005/8/layout/cycle7"/>
    <dgm:cxn modelId="{F7EB5313-654C-4815-8BD6-EC33AD483E92}" type="presOf" srcId="{A951FAE3-8E55-4A03-9F99-2401B4FF7C1A}" destId="{A1DB5ABE-139F-4CC6-986A-3EAA696D0C80}" srcOrd="0" destOrd="0" presId="urn:microsoft.com/office/officeart/2005/8/layout/cycle7"/>
    <dgm:cxn modelId="{846BA67B-E690-47E4-B9E4-AAD049058167}" type="presOf" srcId="{A7D26884-7DE8-4872-BE38-612491E317A9}" destId="{7EEFD278-1402-4027-A757-2FCD091BC7B6}" srcOrd="1" destOrd="0" presId="urn:microsoft.com/office/officeart/2005/8/layout/cycle7"/>
    <dgm:cxn modelId="{96EE5AEF-B591-4286-8604-20129444BB90}" srcId="{0593BC42-0EAD-4A0F-B338-5EEF7C8251C1}" destId="{B15B39E7-057A-489B-8D05-276922188A40}" srcOrd="2" destOrd="0" parTransId="{77EBFFB8-1417-4A16-BB4E-196AB3D9602F}" sibTransId="{8B083176-FB59-4A25-876D-14C377CD3CF1}"/>
    <dgm:cxn modelId="{F5822174-BCDA-4F9F-B8C4-1F6931D4A0A1}" srcId="{0593BC42-0EAD-4A0F-B338-5EEF7C8251C1}" destId="{1814A95D-BB3D-4639-8563-6F6CFEB7EDB2}" srcOrd="1" destOrd="0" parTransId="{4EACA646-9068-441E-B8E5-D23E9C6C62F6}" sibTransId="{1A729D54-6520-4630-91C4-BF5A217AFA17}"/>
    <dgm:cxn modelId="{08CB8D52-E0C5-4ADC-8157-0E19331589E4}" type="presOf" srcId="{1A729D54-6520-4630-91C4-BF5A217AFA17}" destId="{28E581FD-4552-441F-9255-5CA7EEA21FC6}" srcOrd="1" destOrd="0" presId="urn:microsoft.com/office/officeart/2005/8/layout/cycle7"/>
    <dgm:cxn modelId="{8136E715-7DD6-4519-A760-E6D216519D66}" srcId="{0593BC42-0EAD-4A0F-B338-5EEF7C8251C1}" destId="{9A0A3C6F-9132-4B93-9DDD-77F1A36090AC}" srcOrd="3" destOrd="0" parTransId="{B3067AF6-B619-4E61-B744-F132E97EC75E}" sibTransId="{C405A51B-7977-46D7-8B04-A86E45AEB76E}"/>
    <dgm:cxn modelId="{174FC074-E99D-4CB2-BA0F-46B45E9BC2DB}" type="presOf" srcId="{1A729D54-6520-4630-91C4-BF5A217AFA17}" destId="{CFFF9B4B-0998-4E18-806B-243FE562FF46}" srcOrd="0" destOrd="0" presId="urn:microsoft.com/office/officeart/2005/8/layout/cycle7"/>
    <dgm:cxn modelId="{1E0AEAE8-1A76-45B1-A2BC-B910BDA21E0F}" type="presOf" srcId="{9A0A3C6F-9132-4B93-9DDD-77F1A36090AC}" destId="{B3986946-63E9-46DB-BDC9-C06B6C48649E}" srcOrd="0" destOrd="0" presId="urn:microsoft.com/office/officeart/2005/8/layout/cycle7"/>
    <dgm:cxn modelId="{EE84AE3D-703F-43E0-946D-98E0C51F4DC4}" type="presParOf" srcId="{593B009A-3838-4048-9BA3-89E46A3648F5}" destId="{A1DB5ABE-139F-4CC6-986A-3EAA696D0C80}" srcOrd="0" destOrd="0" presId="urn:microsoft.com/office/officeart/2005/8/layout/cycle7"/>
    <dgm:cxn modelId="{ED868A38-0B91-473D-8E1F-A058157177F6}" type="presParOf" srcId="{593B009A-3838-4048-9BA3-89E46A3648F5}" destId="{625C0483-6A71-4776-AFE3-27D317F0A292}" srcOrd="1" destOrd="0" presId="urn:microsoft.com/office/officeart/2005/8/layout/cycle7"/>
    <dgm:cxn modelId="{70A0A747-6629-4983-8377-8D3EA88C33DD}" type="presParOf" srcId="{625C0483-6A71-4776-AFE3-27D317F0A292}" destId="{7EEFD278-1402-4027-A757-2FCD091BC7B6}" srcOrd="0" destOrd="0" presId="urn:microsoft.com/office/officeart/2005/8/layout/cycle7"/>
    <dgm:cxn modelId="{8B696CAC-8822-4D49-8D4E-7163C3640305}" type="presParOf" srcId="{593B009A-3838-4048-9BA3-89E46A3648F5}" destId="{75D750D9-CD81-4795-92FA-FEA86530D85C}" srcOrd="2" destOrd="0" presId="urn:microsoft.com/office/officeart/2005/8/layout/cycle7"/>
    <dgm:cxn modelId="{E277FEE5-52E9-48B7-9D82-4DE70B51B393}" type="presParOf" srcId="{593B009A-3838-4048-9BA3-89E46A3648F5}" destId="{CFFF9B4B-0998-4E18-806B-243FE562FF46}" srcOrd="3" destOrd="0" presId="urn:microsoft.com/office/officeart/2005/8/layout/cycle7"/>
    <dgm:cxn modelId="{439A5D8D-9E49-4E9C-8224-2C3F1C6C82C5}" type="presParOf" srcId="{CFFF9B4B-0998-4E18-806B-243FE562FF46}" destId="{28E581FD-4552-441F-9255-5CA7EEA21FC6}" srcOrd="0" destOrd="0" presId="urn:microsoft.com/office/officeart/2005/8/layout/cycle7"/>
    <dgm:cxn modelId="{CAE05D0D-4EE7-4CE7-ABB6-85A191F99D7E}" type="presParOf" srcId="{593B009A-3838-4048-9BA3-89E46A3648F5}" destId="{D143ACD0-364F-4B1D-8835-B01FBE6BE069}" srcOrd="4" destOrd="0" presId="urn:microsoft.com/office/officeart/2005/8/layout/cycle7"/>
    <dgm:cxn modelId="{68C74D59-0534-4048-A90C-A7C1533CC1CB}" type="presParOf" srcId="{593B009A-3838-4048-9BA3-89E46A3648F5}" destId="{539B21B9-9718-47C0-8B44-97ECB11769D8}" srcOrd="5" destOrd="0" presId="urn:microsoft.com/office/officeart/2005/8/layout/cycle7"/>
    <dgm:cxn modelId="{A45DFB84-85B6-44B5-978C-AC4655C740E1}" type="presParOf" srcId="{539B21B9-9718-47C0-8B44-97ECB11769D8}" destId="{E40D1257-2DE3-4117-8479-2C2D9FF1901E}" srcOrd="0" destOrd="0" presId="urn:microsoft.com/office/officeart/2005/8/layout/cycle7"/>
    <dgm:cxn modelId="{58471459-5731-4426-8CF0-D5127F84E323}" type="presParOf" srcId="{593B009A-3838-4048-9BA3-89E46A3648F5}" destId="{B3986946-63E9-46DB-BDC9-C06B6C48649E}" srcOrd="6" destOrd="0" presId="urn:microsoft.com/office/officeart/2005/8/layout/cycle7"/>
    <dgm:cxn modelId="{A4335F31-E6C8-4E70-9AF0-EC39701E02E9}" type="presParOf" srcId="{593B009A-3838-4048-9BA3-89E46A3648F5}" destId="{852DF513-8039-430F-9D06-B52A6AAE3B8E}" srcOrd="7" destOrd="0" presId="urn:microsoft.com/office/officeart/2005/8/layout/cycle7"/>
    <dgm:cxn modelId="{B45D0BF3-508C-41BA-AA5C-14338FDA4606}" type="presParOf" srcId="{852DF513-8039-430F-9D06-B52A6AAE3B8E}" destId="{08105AD9-768E-4EF0-8F63-0D54C14873F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B5ABE-139F-4CC6-986A-3EAA696D0C80}">
      <dsp:nvSpPr>
        <dsp:cNvPr id="0" name=""/>
        <dsp:cNvSpPr/>
      </dsp:nvSpPr>
      <dsp:spPr>
        <a:xfrm>
          <a:off x="1911697" y="71"/>
          <a:ext cx="1510605" cy="7553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Micro Controller</a:t>
          </a:r>
        </a:p>
      </dsp:txBody>
      <dsp:txXfrm>
        <a:off x="1933819" y="22193"/>
        <a:ext cx="1466361" cy="711058"/>
      </dsp:txXfrm>
    </dsp:sp>
    <dsp:sp modelId="{625C0483-6A71-4776-AFE3-27D317F0A292}">
      <dsp:nvSpPr>
        <dsp:cNvPr id="0" name=""/>
        <dsp:cNvSpPr/>
      </dsp:nvSpPr>
      <dsp:spPr>
        <a:xfrm rot="2700000">
          <a:off x="2998949" y="971083"/>
          <a:ext cx="787178" cy="264355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3078256" y="1023954"/>
        <a:ext cx="628565" cy="158613"/>
      </dsp:txXfrm>
    </dsp:sp>
    <dsp:sp modelId="{75D750D9-CD81-4795-92FA-FEA86530D85C}">
      <dsp:nvSpPr>
        <dsp:cNvPr id="0" name=""/>
        <dsp:cNvSpPr/>
      </dsp:nvSpPr>
      <dsp:spPr>
        <a:xfrm>
          <a:off x="3362774" y="1451148"/>
          <a:ext cx="1510605" cy="7553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Temperature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Sensor</a:t>
          </a:r>
        </a:p>
      </dsp:txBody>
      <dsp:txXfrm>
        <a:off x="3384896" y="1473270"/>
        <a:ext cx="1466361" cy="711058"/>
      </dsp:txXfrm>
    </dsp:sp>
    <dsp:sp modelId="{CFFF9B4B-0998-4E18-806B-243FE562FF46}">
      <dsp:nvSpPr>
        <dsp:cNvPr id="0" name=""/>
        <dsp:cNvSpPr/>
      </dsp:nvSpPr>
      <dsp:spPr>
        <a:xfrm rot="8100000">
          <a:off x="2998949" y="2422160"/>
          <a:ext cx="787178" cy="264355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3078255" y="2475031"/>
        <a:ext cx="628565" cy="158613"/>
      </dsp:txXfrm>
    </dsp:sp>
    <dsp:sp modelId="{D143ACD0-364F-4B1D-8835-B01FBE6BE069}">
      <dsp:nvSpPr>
        <dsp:cNvPr id="0" name=""/>
        <dsp:cNvSpPr/>
      </dsp:nvSpPr>
      <dsp:spPr>
        <a:xfrm>
          <a:off x="1911697" y="2902225"/>
          <a:ext cx="1510605" cy="7553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Heating Coil</a:t>
          </a:r>
        </a:p>
      </dsp:txBody>
      <dsp:txXfrm>
        <a:off x="1933819" y="2924347"/>
        <a:ext cx="1466361" cy="711058"/>
      </dsp:txXfrm>
    </dsp:sp>
    <dsp:sp modelId="{539B21B9-9718-47C0-8B44-97ECB11769D8}">
      <dsp:nvSpPr>
        <dsp:cNvPr id="0" name=""/>
        <dsp:cNvSpPr/>
      </dsp:nvSpPr>
      <dsp:spPr>
        <a:xfrm rot="13500000">
          <a:off x="1547871" y="2422160"/>
          <a:ext cx="787178" cy="264355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1627177" y="2475031"/>
        <a:ext cx="628565" cy="158613"/>
      </dsp:txXfrm>
    </dsp:sp>
    <dsp:sp modelId="{B3986946-63E9-46DB-BDC9-C06B6C48649E}">
      <dsp:nvSpPr>
        <dsp:cNvPr id="0" name=""/>
        <dsp:cNvSpPr/>
      </dsp:nvSpPr>
      <dsp:spPr>
        <a:xfrm>
          <a:off x="460620" y="1451148"/>
          <a:ext cx="1510605" cy="7553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Heating Coil Driver</a:t>
          </a:r>
        </a:p>
      </dsp:txBody>
      <dsp:txXfrm>
        <a:off x="482742" y="1473270"/>
        <a:ext cx="1466361" cy="711058"/>
      </dsp:txXfrm>
    </dsp:sp>
    <dsp:sp modelId="{852DF513-8039-430F-9D06-B52A6AAE3B8E}">
      <dsp:nvSpPr>
        <dsp:cNvPr id="0" name=""/>
        <dsp:cNvSpPr/>
      </dsp:nvSpPr>
      <dsp:spPr>
        <a:xfrm rot="18900000">
          <a:off x="1547871" y="971083"/>
          <a:ext cx="787178" cy="264355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627178" y="1023954"/>
        <a:ext cx="628565" cy="158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52B0A-A23C-41E8-8003-D19ED61470EE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D385B-EBFD-43DA-9FE4-47469260F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5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23A08-E7D5-42C8-B9CD-49F905C527B8}" type="slidenum">
              <a:rPr lang="ko-KR" altLang="en-US" smtClean="0">
                <a:solidFill>
                  <a:prstClr val="black"/>
                </a:solidFill>
              </a:rPr>
              <a:pPr/>
              <a:t>26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34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7124DA-33E6-4C82-9F78-B4F626D813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96FF-299C-4405-8FC2-D3D2800A4B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10519A-6580-47E7-87ED-63858A5BC1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96FF-299C-4405-8FC2-D3D2800A4B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0519A-6580-47E7-87ED-63858A5BC1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96FF-299C-4405-8FC2-D3D2800A4B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0519A-6580-47E7-87ED-63858A5BC1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96FF-299C-4405-8FC2-D3D2800A4B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0519A-6580-47E7-87ED-63858A5BC1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96FF-299C-4405-8FC2-D3D2800A4B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0519A-6580-47E7-87ED-63858A5BC1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96FF-299C-4405-8FC2-D3D2800A4B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0519A-6580-47E7-87ED-63858A5BC1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96FF-299C-4405-8FC2-D3D2800A4B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0519A-6580-47E7-87ED-63858A5BC1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96FF-299C-4405-8FC2-D3D2800A4B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0519A-6580-47E7-87ED-63858A5BC1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96FF-299C-4405-8FC2-D3D2800A4B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0519A-6580-47E7-87ED-63858A5BC1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96FF-299C-4405-8FC2-D3D2800A4B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0519A-6580-47E7-87ED-63858A5BC1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96FF-299C-4405-8FC2-D3D2800A4B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0519A-6580-47E7-87ED-63858A5BC1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/>
            <a:fld id="{9B729425-69ED-4880-9BB8-C423E8F4D0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2013-09-12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atinLnBrk="1"/>
            <a:fld id="{6830AE5B-3C9D-4155-807F-611113140B4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/>
            <a:fld id="{9B729425-69ED-4880-9BB8-C423E8F4D0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2013-09-12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atinLnBrk="1"/>
            <a:fld id="{6830AE5B-3C9D-4155-807F-611113140B4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/>
            <a:fld id="{9B729425-69ED-4880-9BB8-C423E8F4D0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2013-09-12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atinLnBrk="1"/>
            <a:fld id="{6830AE5B-3C9D-4155-807F-611113140B4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/>
            <a:fld id="{9B729425-69ED-4880-9BB8-C423E8F4D0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2013-09-12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atinLnBrk="1"/>
            <a:fld id="{6830AE5B-3C9D-4155-807F-611113140B4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/>
            <a:fld id="{9B729425-69ED-4880-9BB8-C423E8F4D0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2013-09-12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atinLnBrk="1"/>
            <a:fld id="{6830AE5B-3C9D-4155-807F-611113140B4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/>
            <a:fld id="{9B729425-69ED-4880-9BB8-C423E8F4D0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2013-09-12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atinLnBrk="1"/>
            <a:fld id="{6830AE5B-3C9D-4155-807F-611113140B4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/>
            <a:fld id="{9B729425-69ED-4880-9BB8-C423E8F4D0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2013-09-12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atinLnBrk="1"/>
            <a:fld id="{6830AE5B-3C9D-4155-807F-611113140B4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/>
            <a:fld id="{9B729425-69ED-4880-9BB8-C423E8F4D0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2013-09-12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atinLnBrk="1"/>
            <a:fld id="{6830AE5B-3C9D-4155-807F-611113140B4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/>
            <a:fld id="{9B729425-69ED-4880-9BB8-C423E8F4D0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2013-09-12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atinLnBrk="1"/>
            <a:fld id="{6830AE5B-3C9D-4155-807F-611113140B4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/>
            <a:fld id="{9B729425-69ED-4880-9BB8-C423E8F4D0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2013-09-12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atinLnBrk="1"/>
            <a:fld id="{6830AE5B-3C9D-4155-807F-611113140B4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/>
            <a:fld id="{9B729425-69ED-4880-9BB8-C423E8F4D0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2013-09-12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atinLnBrk="1"/>
            <a:fld id="{6830AE5B-3C9D-4155-807F-611113140B4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E09-637A-4B66-9257-7F904C6D4A1F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4DA-33E6-4C82-9F78-B4F626D813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latinLnBrk="1"/>
            <a:fld id="{9B729425-69ED-4880-9BB8-C423E8F4D0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2013-09-12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latinLnBrk="1"/>
            <a:fld id="{6830AE5B-3C9D-4155-807F-611113140B4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E5F96FF-299C-4405-8FC2-D3D2800A4B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C10519A-6580-47E7-87ED-63858A5BC1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8BEAE09-637A-4B66-9257-7F904C6D4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97124DA-33E6-4C82-9F78-B4F626D81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latinLnBrk="1"/>
            <a:fld id="{9B729425-69ED-4880-9BB8-C423E8F4D09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2013-09-12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latinLnBrk="1"/>
            <a:fld id="{6830AE5B-3C9D-4155-807F-611113140B4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/>
          <a:lstStyle/>
          <a:p>
            <a:r>
              <a:rPr lang="en-US" dirty="0" smtClean="0"/>
              <a:t>Automated Honey Extractor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0" y="4495800"/>
            <a:ext cx="34290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Group 3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Brandon </a:t>
            </a:r>
            <a:r>
              <a:rPr lang="en-US" dirty="0" err="1" smtClean="0">
                <a:solidFill>
                  <a:schemeClr val="tx1"/>
                </a:solidFill>
              </a:rPr>
              <a:t>Parmeter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Dmytro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Boichev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Kira </a:t>
            </a:r>
            <a:r>
              <a:rPr lang="en-US" sz="2400" dirty="0" err="1" smtClean="0">
                <a:solidFill>
                  <a:schemeClr val="tx1"/>
                </a:solidFill>
              </a:rPr>
              <a:t>Farney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Petr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Boychev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3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The heating system will speed up the extraction process by decreasing honey viscosity.</a:t>
            </a:r>
          </a:p>
          <a:p>
            <a:endParaRPr lang="en-US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15347819"/>
              </p:ext>
            </p:extLst>
          </p:nvPr>
        </p:nvGraphicFramePr>
        <p:xfrm>
          <a:off x="1905000" y="2743200"/>
          <a:ext cx="5334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336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Heating Element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Nichrome</a:t>
            </a:r>
            <a:r>
              <a:rPr lang="en-US" dirty="0" smtClean="0">
                <a:solidFill>
                  <a:schemeClr val="tx1"/>
                </a:solidFill>
              </a:rPr>
              <a:t> Wire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Gauge 14 (0.064 inch diameter)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Can be heated up to 900 </a:t>
            </a:r>
            <a:r>
              <a:rPr lang="en-US" baseline="30000" dirty="0" err="1" smtClean="0">
                <a:solidFill>
                  <a:schemeClr val="tx1"/>
                </a:solidFill>
              </a:rPr>
              <a:t>o</a:t>
            </a:r>
            <a:r>
              <a:rPr lang="en-US" dirty="0" err="1" smtClean="0">
                <a:solidFill>
                  <a:schemeClr val="tx1"/>
                </a:solidFill>
              </a:rPr>
              <a:t>C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Resistivity of 0.165 </a:t>
            </a:r>
            <a:r>
              <a:rPr lang="en-US" dirty="0">
                <a:solidFill>
                  <a:schemeClr val="tx1"/>
                </a:solidFill>
              </a:rPr>
              <a:t>ohms/</a:t>
            </a:r>
            <a:r>
              <a:rPr lang="en-US" dirty="0" err="1">
                <a:solidFill>
                  <a:schemeClr val="tx1"/>
                </a:solidFill>
              </a:rPr>
              <a:t>ft</a:t>
            </a:r>
            <a:endParaRPr lang="en-US" b="1" dirty="0">
              <a:solidFill>
                <a:schemeClr val="tx1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895600"/>
            <a:ext cx="4895850" cy="3451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53237"/>
            <a:ext cx="2590800" cy="23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7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38836"/>
            <a:ext cx="8229600" cy="1600200"/>
          </a:xfrm>
        </p:spPr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599" y="1371600"/>
            <a:ext cx="11379200" cy="6400800"/>
          </a:xfrm>
        </p:spPr>
      </p:pic>
    </p:spTree>
    <p:extLst>
      <p:ext uri="{BB962C8B-B14F-4D97-AF65-F5344CB8AC3E}">
        <p14:creationId xmlns:p14="http://schemas.microsoft.com/office/powerpoint/2010/main" val="315232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Sensor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An infrared temperature sensor will provide feedback information to the heating system.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 sensor provides a convenient way to measure the temperature inside of the vat with spinning components.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300" dirty="0">
                <a:solidFill>
                  <a:schemeClr val="tx1"/>
                </a:solidFill>
              </a:rPr>
              <a:t>MLX90614 </a:t>
            </a:r>
            <a:endParaRPr lang="en-US" sz="2300" dirty="0" smtClean="0">
              <a:solidFill>
                <a:schemeClr val="tx1"/>
              </a:solidFill>
            </a:endParaRPr>
          </a:p>
          <a:p>
            <a:r>
              <a:rPr lang="en-US" sz="1900" dirty="0" smtClean="0">
                <a:solidFill>
                  <a:schemeClr val="tx1"/>
                </a:solidFill>
              </a:rPr>
              <a:t>Temp range: </a:t>
            </a:r>
            <a:r>
              <a:rPr lang="en-US" sz="1900" dirty="0">
                <a:solidFill>
                  <a:schemeClr val="tx1"/>
                </a:solidFill>
              </a:rPr>
              <a:t>-40°C </a:t>
            </a:r>
            <a:r>
              <a:rPr lang="en-US" sz="1900" dirty="0" smtClean="0">
                <a:solidFill>
                  <a:schemeClr val="tx1"/>
                </a:solidFill>
              </a:rPr>
              <a:t>~ 125°C</a:t>
            </a:r>
          </a:p>
          <a:p>
            <a:r>
              <a:rPr lang="en-US" sz="1900" dirty="0" smtClean="0">
                <a:solidFill>
                  <a:schemeClr val="tx1"/>
                </a:solidFill>
              </a:rPr>
              <a:t>Voltage: </a:t>
            </a:r>
            <a:r>
              <a:rPr lang="en-US" sz="1900" dirty="0">
                <a:solidFill>
                  <a:schemeClr val="tx1"/>
                </a:solidFill>
              </a:rPr>
              <a:t>4.5 V ~ 5.5 </a:t>
            </a:r>
            <a:r>
              <a:rPr lang="en-US" sz="1900" dirty="0" smtClean="0">
                <a:solidFill>
                  <a:schemeClr val="tx1"/>
                </a:solidFill>
              </a:rPr>
              <a:t>V</a:t>
            </a:r>
          </a:p>
          <a:p>
            <a:r>
              <a:rPr lang="en-US" sz="1900" dirty="0" smtClean="0">
                <a:solidFill>
                  <a:schemeClr val="tx1"/>
                </a:solidFill>
              </a:rPr>
              <a:t>Accuracy: </a:t>
            </a:r>
            <a:r>
              <a:rPr lang="en-US" sz="1900" dirty="0">
                <a:solidFill>
                  <a:schemeClr val="tx1"/>
                </a:solidFill>
              </a:rPr>
              <a:t>±</a:t>
            </a:r>
            <a:r>
              <a:rPr lang="en-US" sz="1900" dirty="0" smtClean="0">
                <a:solidFill>
                  <a:schemeClr val="tx1"/>
                </a:solidFill>
              </a:rPr>
              <a:t>1°C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733800"/>
            <a:ext cx="2553056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4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Humidity Sensor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848099"/>
            <a:ext cx="1828801" cy="1828801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79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Water content of the honey is affected by the humidity level during extraction.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High water content negatively affects the quality of the honey (leads to fermentation).</a:t>
            </a:r>
          </a:p>
          <a:p>
            <a:pPr marL="0" indent="0">
              <a:buNone/>
            </a:pPr>
            <a:endParaRPr lang="en-US" sz="2300" dirty="0" smtClean="0">
              <a:solidFill>
                <a:schemeClr val="tx1"/>
              </a:solidFill>
            </a:endParaRPr>
          </a:p>
          <a:p>
            <a:r>
              <a:rPr lang="en-US" sz="2300" dirty="0" smtClean="0">
                <a:solidFill>
                  <a:schemeClr val="tx1"/>
                </a:solidFill>
              </a:rPr>
              <a:t>HCH-1000-002</a:t>
            </a:r>
          </a:p>
          <a:p>
            <a:r>
              <a:rPr lang="en-US" sz="1900" dirty="0" smtClean="0">
                <a:solidFill>
                  <a:schemeClr val="tx1"/>
                </a:solidFill>
              </a:rPr>
              <a:t>Humidity Range: 0 ~ 100% RH</a:t>
            </a:r>
            <a:endParaRPr lang="en-US" sz="1900" dirty="0">
              <a:solidFill>
                <a:schemeClr val="tx1"/>
              </a:solidFill>
            </a:endParaRPr>
          </a:p>
          <a:p>
            <a:r>
              <a:rPr lang="en-US" sz="1900" dirty="0" smtClean="0">
                <a:solidFill>
                  <a:schemeClr val="tx1"/>
                </a:solidFill>
              </a:rPr>
              <a:t>Operating Temp: </a:t>
            </a:r>
            <a:r>
              <a:rPr lang="en-US" sz="1900" dirty="0">
                <a:solidFill>
                  <a:schemeClr val="tx1"/>
                </a:solidFill>
              </a:rPr>
              <a:t>-40°C ~ 120°C</a:t>
            </a:r>
          </a:p>
          <a:p>
            <a:r>
              <a:rPr lang="en-US" sz="1900" dirty="0">
                <a:solidFill>
                  <a:schemeClr val="tx1"/>
                </a:solidFill>
              </a:rPr>
              <a:t>Accuracy: </a:t>
            </a:r>
            <a:r>
              <a:rPr lang="en-US" sz="1900" dirty="0" smtClean="0">
                <a:solidFill>
                  <a:schemeClr val="tx1"/>
                </a:solidFill>
              </a:rPr>
              <a:t>± 2% RH</a:t>
            </a:r>
            <a:endParaRPr lang="en-US" sz="1900" dirty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8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35424"/>
            <a:ext cx="8229600" cy="1600200"/>
          </a:xfrm>
        </p:spPr>
        <p:txBody>
          <a:bodyPr/>
          <a:lstStyle/>
          <a:p>
            <a:r>
              <a:rPr lang="en-US" dirty="0" smtClean="0"/>
              <a:t>Motor Controller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599" y="1371600"/>
            <a:ext cx="11379200" cy="6400799"/>
          </a:xfrm>
        </p:spPr>
      </p:pic>
    </p:spTree>
    <p:extLst>
      <p:ext uri="{BB962C8B-B14F-4D97-AF65-F5344CB8AC3E}">
        <p14:creationId xmlns:p14="http://schemas.microsoft.com/office/powerpoint/2010/main" val="300366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Motor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Required motor output: ¼ HP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AC motor used for availability of electrical power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Variable Frequency drive to slowly bring frame holder to extraction speed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388" y="1590845"/>
            <a:ext cx="4804612" cy="301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53" y="4638419"/>
            <a:ext cx="2281988" cy="190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35424"/>
            <a:ext cx="8229600" cy="1600200"/>
          </a:xfrm>
        </p:spPr>
        <p:txBody>
          <a:bodyPr/>
          <a:lstStyle/>
          <a:p>
            <a:r>
              <a:rPr lang="en-US" dirty="0" smtClean="0"/>
              <a:t>Human Interface Device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599" y="1371600"/>
            <a:ext cx="11379200" cy="6400799"/>
          </a:xfrm>
        </p:spPr>
      </p:pic>
    </p:spTree>
    <p:extLst>
      <p:ext uri="{BB962C8B-B14F-4D97-AF65-F5344CB8AC3E}">
        <p14:creationId xmlns:p14="http://schemas.microsoft.com/office/powerpoint/2010/main" val="314531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Interface Device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2 x 8 segment outdoor LCD display</a:t>
            </a:r>
          </a:p>
          <a:p>
            <a:r>
              <a:rPr lang="en-US" dirty="0">
                <a:solidFill>
                  <a:schemeClr val="tx1"/>
                </a:solidFill>
              </a:rPr>
              <a:t>Read sensor data</a:t>
            </a:r>
          </a:p>
          <a:p>
            <a:r>
              <a:rPr lang="en-US" dirty="0">
                <a:solidFill>
                  <a:schemeClr val="tx1"/>
                </a:solidFill>
              </a:rPr>
              <a:t>Other feedback from MCU</a:t>
            </a:r>
          </a:p>
          <a:p>
            <a:r>
              <a:rPr lang="en-US" dirty="0">
                <a:solidFill>
                  <a:schemeClr val="tx1"/>
                </a:solidFill>
              </a:rPr>
              <a:t>Weatherproof Buttons and switches</a:t>
            </a:r>
          </a:p>
          <a:p>
            <a:r>
              <a:rPr lang="en-US" dirty="0">
                <a:solidFill>
                  <a:schemeClr val="tx1"/>
                </a:solidFill>
              </a:rPr>
              <a:t>Used to turn on and off device </a:t>
            </a:r>
          </a:p>
          <a:p>
            <a:r>
              <a:rPr lang="en-US" dirty="0">
                <a:solidFill>
                  <a:schemeClr val="tx1"/>
                </a:solidFill>
              </a:rPr>
              <a:t>Selects various operating modes</a:t>
            </a:r>
          </a:p>
          <a:p>
            <a:r>
              <a:rPr lang="en-US" dirty="0">
                <a:solidFill>
                  <a:schemeClr val="tx1"/>
                </a:solidFill>
              </a:rPr>
              <a:t>Select what is displayed on LCD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50" b="80208" l="1094" r="99063">
                        <a14:foregroundMark x1="97188" y1="46875" x2="97188" y2="46875"/>
                        <a14:foregroundMark x1="96250" y1="26667" x2="96250" y2="26667"/>
                        <a14:foregroundMark x1="95313" y1="76458" x2="95313" y2="76458"/>
                        <a14:foregroundMark x1="4375" y1="76042" x2="4375" y2="76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-1250" r="1250" b="1250"/>
          <a:stretch/>
        </p:blipFill>
        <p:spPr>
          <a:xfrm>
            <a:off x="2590800" y="4114800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2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400" dirty="0" smtClean="0">
                <a:cs typeface="Times New Roman" pitchFamily="18" charset="0"/>
              </a:rPr>
              <a:t>Remote Control with Android</a:t>
            </a:r>
            <a:endParaRPr lang="en-US" altLang="en-US" sz="4400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Purpose: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control remotely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monitor temperature and humidity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Android development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lowest version of Android 2.2 (SDK 8)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target SDK for which we will be developing is Android 4.3</a:t>
            </a:r>
          </a:p>
          <a:p>
            <a:pPr eaLnBrk="1" hangingPunct="1"/>
            <a:endParaRPr lang="en-US" altLang="en-US" dirty="0" smtClean="0">
              <a:solidFill>
                <a:schemeClr val="tx1"/>
              </a:solidFill>
            </a:endParaRPr>
          </a:p>
          <a:p>
            <a:pPr eaLnBrk="1" hangingPunct="1"/>
            <a:endParaRPr lang="en-US" altLang="en-US" dirty="0" smtClean="0">
              <a:solidFill>
                <a:schemeClr val="tx1"/>
              </a:solidFill>
            </a:endParaRPr>
          </a:p>
          <a:p>
            <a:pPr eaLnBrk="1" hangingPunct="1"/>
            <a:endParaRPr lang="en-US" alt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4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Beekeeping equipment, honey extractors in particular are very expensive.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Current lower-end beekeeping machinery (under $1500) is severely lacking in terms of performance.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 honey extraction process is too time consuming compared to other beekeeping duties. </a:t>
            </a:r>
          </a:p>
        </p:txBody>
      </p:sp>
    </p:spTree>
    <p:extLst>
      <p:ext uri="{BB962C8B-B14F-4D97-AF65-F5344CB8AC3E}">
        <p14:creationId xmlns:p14="http://schemas.microsoft.com/office/powerpoint/2010/main" val="114504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29797" t="22480" r="21221" b="16504"/>
          <a:stretch/>
        </p:blipFill>
        <p:spPr bwMode="auto">
          <a:xfrm>
            <a:off x="1143000" y="1752600"/>
            <a:ext cx="6553200" cy="441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algn="ctr" eaLnBrk="1" hangingPunct="1"/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Remote Control with Android 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(cont.)</a:t>
            </a:r>
          </a:p>
        </p:txBody>
      </p:sp>
    </p:spTree>
    <p:extLst>
      <p:ext uri="{BB962C8B-B14F-4D97-AF65-F5344CB8AC3E}">
        <p14:creationId xmlns:p14="http://schemas.microsoft.com/office/powerpoint/2010/main" val="139921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Remote Control with Android 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Bluetooth RN42 EK module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44.5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23.0 x 5.0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Operating range is up to 20 m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2,402 ~ 2,480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MHz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Connects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directly to a PC via a standard USB interface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embedded processors through the TTL UART interface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1033" lvl="1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4" t="19099" r="26923" b="28165"/>
          <a:stretch>
            <a:fillRect/>
          </a:stretch>
        </p:blipFill>
        <p:spPr bwMode="auto">
          <a:xfrm>
            <a:off x="5518150" y="2057400"/>
            <a:ext cx="272573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55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400" dirty="0" smtClean="0">
                <a:latin typeface="Times New Roman" pitchFamily="18" charset="0"/>
                <a:cs typeface="Times New Roman" pitchFamily="18" charset="0"/>
              </a:rPr>
              <a:t>Remote Control with Android </a:t>
            </a: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(cont.)</a:t>
            </a:r>
            <a:endParaRPr lang="en-US" altLang="en-US" sz="4400" dirty="0" smtClean="0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" y="2420938"/>
            <a:ext cx="77136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22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35424"/>
            <a:ext cx="8229600" cy="1600200"/>
          </a:xfrm>
        </p:spPr>
        <p:txBody>
          <a:bodyPr/>
          <a:lstStyle/>
          <a:p>
            <a:r>
              <a:rPr lang="en-US" dirty="0" smtClean="0"/>
              <a:t>Microcontroller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599" y="1371600"/>
            <a:ext cx="11379200" cy="6400800"/>
          </a:xfrm>
        </p:spPr>
      </p:pic>
    </p:spTree>
    <p:extLst>
      <p:ext uri="{BB962C8B-B14F-4D97-AF65-F5344CB8AC3E}">
        <p14:creationId xmlns:p14="http://schemas.microsoft.com/office/powerpoint/2010/main" val="284779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PSoC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3</a:t>
            </a:r>
          </a:p>
          <a:p>
            <a:r>
              <a:rPr lang="en-US" dirty="0">
                <a:solidFill>
                  <a:schemeClr val="tx1"/>
                </a:solidFill>
              </a:rPr>
              <a:t>Delta Sig ADC</a:t>
            </a:r>
          </a:p>
          <a:p>
            <a:r>
              <a:rPr lang="en-US" dirty="0">
                <a:solidFill>
                  <a:schemeClr val="tx1"/>
                </a:solidFill>
              </a:rPr>
              <a:t>8-bit 8Msps DAC</a:t>
            </a:r>
          </a:p>
          <a:p>
            <a:r>
              <a:rPr lang="en-US" dirty="0">
                <a:solidFill>
                  <a:schemeClr val="tx1"/>
                </a:solidFill>
              </a:rPr>
              <a:t>Integrated LCD Driver</a:t>
            </a:r>
          </a:p>
          <a:p>
            <a:r>
              <a:rPr lang="en-US" dirty="0">
                <a:solidFill>
                  <a:schemeClr val="tx1"/>
                </a:solidFill>
              </a:rPr>
              <a:t>62 GPIO Pins</a:t>
            </a:r>
          </a:p>
          <a:p>
            <a:r>
              <a:rPr lang="en-US" dirty="0">
                <a:solidFill>
                  <a:schemeClr val="tx1"/>
                </a:solidFill>
              </a:rPr>
              <a:t>1.5 – 5.5 V operating range</a:t>
            </a:r>
          </a:p>
          <a:p>
            <a:r>
              <a:rPr lang="en-US" dirty="0">
                <a:solidFill>
                  <a:schemeClr val="tx1"/>
                </a:solidFill>
              </a:rPr>
              <a:t>Cheap $4.33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44" r="100000">
                        <a14:foregroundMark x1="41111" y1="21074" x2="41111" y2="21074"/>
                        <a14:foregroundMark x1="47333" y1="22314" x2="47333" y2="22314"/>
                        <a14:foregroundMark x1="39778" y1="59917" x2="39778" y2="59917"/>
                        <a14:foregroundMark x1="47333" y1="58678" x2="47333" y2="58678"/>
                        <a14:foregroundMark x1="54222" y1="57438" x2="54222" y2="57438"/>
                        <a14:foregroundMark x1="60222" y1="57438" x2="60222" y2="57438"/>
                        <a14:foregroundMark x1="72000" y1="50413" x2="72000" y2="50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86000"/>
            <a:ext cx="396743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7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38836"/>
            <a:ext cx="8229600" cy="1600200"/>
          </a:xfrm>
        </p:spPr>
        <p:txBody>
          <a:bodyPr/>
          <a:lstStyle/>
          <a:p>
            <a:r>
              <a:rPr lang="en-US" dirty="0" smtClean="0"/>
              <a:t>Power Supply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599" y="1371600"/>
            <a:ext cx="11379200" cy="6400800"/>
          </a:xfrm>
        </p:spPr>
      </p:pic>
    </p:spTree>
    <p:extLst>
      <p:ext uri="{BB962C8B-B14F-4D97-AF65-F5344CB8AC3E}">
        <p14:creationId xmlns:p14="http://schemas.microsoft.com/office/powerpoint/2010/main" val="399882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latin typeface="Times New Roman" pitchFamily="18" charset="0"/>
                <a:cs typeface="Times New Roman" pitchFamily="18" charset="0"/>
              </a:rPr>
              <a:t>Power Supply</a:t>
            </a:r>
            <a:r>
              <a:rPr lang="en-US" altLang="ko-KR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sz="2800" dirty="0" smtClean="0">
                <a:latin typeface="Times New Roman" pitchFamily="18" charset="0"/>
                <a:cs typeface="Times New Roman" pitchFamily="18" charset="0"/>
              </a:rPr>
            </a:br>
            <a:endParaRPr lang="ko-KR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899592" y="2204864"/>
            <a:ext cx="7992888" cy="3433936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ko-KR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Standard Wall Outlet 120V @60 Hertz </a:t>
            </a:r>
          </a:p>
          <a:p>
            <a:pPr algn="l"/>
            <a:endParaRPr lang="en-US" altLang="ko-KR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altLang="ko-KR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altLang="ko-KR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altLang="ko-KR" dirty="0" smtClean="0"/>
          </a:p>
          <a:p>
            <a:pPr algn="l"/>
            <a:endParaRPr lang="ko-KR" alt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84484"/>
              </p:ext>
            </p:extLst>
          </p:nvPr>
        </p:nvGraphicFramePr>
        <p:xfrm>
          <a:off x="1219200" y="3581400"/>
          <a:ext cx="655320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371600"/>
                <a:gridCol w="1638300"/>
                <a:gridCol w="1638300"/>
              </a:tblGrid>
              <a:tr h="142240">
                <a:tc>
                  <a:txBody>
                    <a:bodyPr/>
                    <a:lstStyle/>
                    <a:p>
                      <a:r>
                        <a:rPr lang="en-US" dirty="0" smtClean="0"/>
                        <a:t>Component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115 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Heating</a:t>
                      </a:r>
                      <a:r>
                        <a:rPr lang="en-US" baseline="0" dirty="0" smtClean="0"/>
                        <a:t> Element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MCU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470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600200"/>
          </a:xfrm>
        </p:spPr>
        <p:txBody>
          <a:bodyPr/>
          <a:lstStyle/>
          <a:p>
            <a:r>
              <a:rPr lang="en-US" dirty="0" smtClean="0"/>
              <a:t>Administrative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24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600200"/>
          </a:xfrm>
        </p:spPr>
        <p:txBody>
          <a:bodyPr/>
          <a:lstStyle/>
          <a:p>
            <a:r>
              <a:rPr lang="en-US" dirty="0" smtClean="0"/>
              <a:t>Work Distribution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0603879"/>
              </p:ext>
            </p:extLst>
          </p:nvPr>
        </p:nvGraphicFramePr>
        <p:xfrm>
          <a:off x="457200" y="1600200"/>
          <a:ext cx="82296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Brandon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Dmytro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Petr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Mechanical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Software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MCU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 Supply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Heating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Sensors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BlueTooth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8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1941382"/>
              </p:ext>
            </p:extLst>
          </p:nvPr>
        </p:nvGraphicFramePr>
        <p:xfrm>
          <a:off x="1600201" y="1600198"/>
          <a:ext cx="6705599" cy="4525968"/>
        </p:xfrm>
        <a:graphic>
          <a:graphicData uri="http://schemas.openxmlformats.org/drawingml/2006/table">
            <a:tbl>
              <a:tblPr firstRow="1" firstCol="1" bandRow="1"/>
              <a:tblGrid>
                <a:gridCol w="2971800"/>
                <a:gridCol w="3733799"/>
              </a:tblGrid>
              <a:tr h="3771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Part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Cost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Humidity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Sensor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$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8.64 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Infrared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Temperature Sensor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$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19.12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LCD Display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$17.50 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Motor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$73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Motor Controller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$100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Power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S Mincho"/>
                          <a:cs typeface="Times New Roman"/>
                        </a:rPr>
                        <a:t> Supply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$50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Microcontroller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$16.24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BlueTooth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Module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$45.34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Nichrome</a:t>
                      </a:r>
                      <a:r>
                        <a:rPr lang="en-US" sz="1600" dirty="0" smtClean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 Wire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$21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Valve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$12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$362.84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1718" marR="617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909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Extractor Used</a:t>
            </a:r>
            <a:endParaRPr lang="en-US" dirty="0"/>
          </a:p>
        </p:txBody>
      </p:sp>
      <p:pic>
        <p:nvPicPr>
          <p:cNvPr id="7170" name="Picture 2" descr="https://lh5.googleusercontent.com/wXWG1gK72JcNSSEwHAewoEIioNPO-KT3b2X8Fs1nER8nHGfDQZhW4-M__8J7rcLjx5f3yl9J0UaTonZ6HmPYbYl6ZlZW3IR9z16A8GCOusqQBv62eI3KV_JeE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33600"/>
            <a:ext cx="5257800" cy="412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52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777089"/>
              </p:ext>
            </p:extLst>
          </p:nvPr>
        </p:nvGraphicFramePr>
        <p:xfrm>
          <a:off x="0" y="1219200"/>
          <a:ext cx="8858250" cy="580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1" name="Chart" r:id="rId3" imgW="6419701" imgH="4210090" progId="MSGraph.Chart.8">
                  <p:embed followColorScheme="full"/>
                </p:oleObj>
              </mc:Choice>
              <mc:Fallback>
                <p:oleObj name="Chart" r:id="rId3" imgW="6419701" imgH="421009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19200"/>
                        <a:ext cx="8858250" cy="5808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302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Mechanical parts are too heavy, trying to decrease weight.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Expecting more challenges to occur as we continue prototyping. </a:t>
            </a:r>
          </a:p>
        </p:txBody>
      </p:sp>
    </p:spTree>
    <p:extLst>
      <p:ext uri="{BB962C8B-B14F-4D97-AF65-F5344CB8AC3E}">
        <p14:creationId xmlns:p14="http://schemas.microsoft.com/office/powerpoint/2010/main" val="392494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0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and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Design and build a high performance automated  honey extractor.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Extract </a:t>
            </a:r>
            <a:r>
              <a:rPr lang="en-US" dirty="0" smtClean="0">
                <a:solidFill>
                  <a:schemeClr val="tx1"/>
                </a:solidFill>
              </a:rPr>
              <a:t>honey with minimal  input from the user.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Optimize and decrease time consumption of the honey extraction process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</a:rPr>
              <a:t>Achieve the previous goal in under $1000.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9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Specifications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879973"/>
              </p:ext>
            </p:extLst>
          </p:nvPr>
        </p:nvGraphicFramePr>
        <p:xfrm>
          <a:off x="1219200" y="1600200"/>
          <a:ext cx="6692900" cy="3988914"/>
        </p:xfrm>
        <a:graphic>
          <a:graphicData uri="http://schemas.openxmlformats.org/drawingml/2006/table">
            <a:tbl>
              <a:tblPr/>
              <a:tblGrid>
                <a:gridCol w="2133212"/>
                <a:gridCol w="4559688"/>
              </a:tblGrid>
              <a:tr h="60753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Specification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53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Frame Holder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 extractor shall support at least </a:t>
                      </a: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frames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53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 extractor shall have a vat of at least </a:t>
                      </a: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gallons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53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Heating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System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 heating system shall heat up the honey to no more than 40 degrees Celsius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45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Motor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motor should spin the frame holder up to 300 RPM.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53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Wireless Connectivity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 extractor shall be able to be operated wirelessly from a distance of at least 5 feet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59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600200"/>
          </a:xfrm>
        </p:spPr>
        <p:txBody>
          <a:bodyPr/>
          <a:lstStyle/>
          <a:p>
            <a:r>
              <a:rPr lang="en-US" sz="5000" dirty="0" smtClean="0"/>
              <a:t>Mechanical Characteristics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2064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frame holder is currently </a:t>
            </a:r>
            <a:r>
              <a:rPr lang="en-US" dirty="0" smtClean="0">
                <a:solidFill>
                  <a:schemeClr val="tx1"/>
                </a:solidFill>
              </a:rPr>
              <a:t>31’’ </a:t>
            </a:r>
            <a:r>
              <a:rPr lang="en-US" dirty="0">
                <a:solidFill>
                  <a:schemeClr val="tx1"/>
                </a:solidFill>
              </a:rPr>
              <a:t>tall and </a:t>
            </a:r>
            <a:r>
              <a:rPr lang="en-US" dirty="0" smtClean="0">
                <a:solidFill>
                  <a:schemeClr val="tx1"/>
                </a:solidFill>
              </a:rPr>
              <a:t>16’’ in radius.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 honey extractor is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estimated to be 40’’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   tall and 36’’ wide.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209800"/>
            <a:ext cx="3810532" cy="41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3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600200"/>
          </a:xfrm>
        </p:spPr>
        <p:txBody>
          <a:bodyPr/>
          <a:lstStyle/>
          <a:p>
            <a:r>
              <a:rPr lang="en-US" dirty="0" smtClean="0"/>
              <a:t>Frame Holder</a:t>
            </a:r>
            <a:endParaRPr lang="en-US" dirty="0"/>
          </a:p>
        </p:txBody>
      </p:sp>
      <p:pic>
        <p:nvPicPr>
          <p:cNvPr id="7" name="89F5E78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14736"/>
            <a:ext cx="8229600" cy="476226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69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8988"/>
            <a:ext cx="8229600" cy="1600200"/>
          </a:xfrm>
        </p:spPr>
        <p:txBody>
          <a:bodyPr/>
          <a:lstStyle/>
          <a:p>
            <a:r>
              <a:rPr lang="en-US" dirty="0" smtClean="0"/>
              <a:t>Block Diagram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1451212"/>
            <a:ext cx="11379201" cy="6400800"/>
          </a:xfrm>
        </p:spPr>
      </p:pic>
    </p:spTree>
    <p:extLst>
      <p:ext uri="{BB962C8B-B14F-4D97-AF65-F5344CB8AC3E}">
        <p14:creationId xmlns:p14="http://schemas.microsoft.com/office/powerpoint/2010/main" val="258416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38836"/>
            <a:ext cx="8229600" cy="1600200"/>
          </a:xfrm>
        </p:spPr>
        <p:txBody>
          <a:bodyPr/>
          <a:lstStyle/>
          <a:p>
            <a:r>
              <a:rPr lang="en-US" dirty="0" smtClean="0"/>
              <a:t>Heating System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1371600"/>
            <a:ext cx="11379202" cy="6400800"/>
          </a:xfrm>
        </p:spPr>
      </p:pic>
    </p:spTree>
    <p:extLst>
      <p:ext uri="{BB962C8B-B14F-4D97-AF65-F5344CB8AC3E}">
        <p14:creationId xmlns:p14="http://schemas.microsoft.com/office/powerpoint/2010/main" val="84739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690</Words>
  <Application>Microsoft Office PowerPoint</Application>
  <PresentationFormat>On-screen Show (4:3)</PresentationFormat>
  <Paragraphs>191</Paragraphs>
  <Slides>32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맑은 고딕</vt:lpstr>
      <vt:lpstr>MS Mincho</vt:lpstr>
      <vt:lpstr>Arial</vt:lpstr>
      <vt:lpstr>Calibri</vt:lpstr>
      <vt:lpstr>Century Gothic</vt:lpstr>
      <vt:lpstr>Constantia</vt:lpstr>
      <vt:lpstr>Courier New</vt:lpstr>
      <vt:lpstr>HY중고딕</vt:lpstr>
      <vt:lpstr>Palatino Linotype</vt:lpstr>
      <vt:lpstr>Times New Roman</vt:lpstr>
      <vt:lpstr>Wingdings 2</vt:lpstr>
      <vt:lpstr>Executive</vt:lpstr>
      <vt:lpstr>2_Executive</vt:lpstr>
      <vt:lpstr>5_Executive</vt:lpstr>
      <vt:lpstr>6_Executive</vt:lpstr>
      <vt:lpstr>1_Executive</vt:lpstr>
      <vt:lpstr>Chart</vt:lpstr>
      <vt:lpstr>Automated Honey Extractor</vt:lpstr>
      <vt:lpstr>Motivation</vt:lpstr>
      <vt:lpstr>Current Extractor Used</vt:lpstr>
      <vt:lpstr>Goals and Objectives</vt:lpstr>
      <vt:lpstr>Specifications</vt:lpstr>
      <vt:lpstr>Mechanical Characteristics</vt:lpstr>
      <vt:lpstr>Frame Holder</vt:lpstr>
      <vt:lpstr>Block Diagram</vt:lpstr>
      <vt:lpstr>Heating System</vt:lpstr>
      <vt:lpstr>Heating System</vt:lpstr>
      <vt:lpstr>Heating Element</vt:lpstr>
      <vt:lpstr>Sensors</vt:lpstr>
      <vt:lpstr>Temperature Sensor</vt:lpstr>
      <vt:lpstr>Humidity Sensor</vt:lpstr>
      <vt:lpstr>Motor Controller</vt:lpstr>
      <vt:lpstr>Motor Controller</vt:lpstr>
      <vt:lpstr>Human Interface Device</vt:lpstr>
      <vt:lpstr>Human Interface Device</vt:lpstr>
      <vt:lpstr>Remote Control with Android</vt:lpstr>
      <vt:lpstr>Remote Control with Android (cont.)</vt:lpstr>
      <vt:lpstr>Remote Control with Android (cont.)</vt:lpstr>
      <vt:lpstr>Remote Control with Android (cont.)</vt:lpstr>
      <vt:lpstr>Microcontroller</vt:lpstr>
      <vt:lpstr>Microcontroller</vt:lpstr>
      <vt:lpstr>Power Supply</vt:lpstr>
      <vt:lpstr>Power Supply </vt:lpstr>
      <vt:lpstr>Administrative Content</vt:lpstr>
      <vt:lpstr>Work Distribution</vt:lpstr>
      <vt:lpstr>Budget</vt:lpstr>
      <vt:lpstr>Progress</vt:lpstr>
      <vt:lpstr>Current Issues</vt:lpstr>
      <vt:lpstr>Questions?</vt:lpstr>
    </vt:vector>
  </TitlesOfParts>
  <Company>UCF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Student</dc:creator>
  <cp:lastModifiedBy>dima@knights.ucf.edu</cp:lastModifiedBy>
  <cp:revision>97</cp:revision>
  <dcterms:created xsi:type="dcterms:W3CDTF">2013-06-12T18:22:41Z</dcterms:created>
  <dcterms:modified xsi:type="dcterms:W3CDTF">2013-09-13T00:54:21Z</dcterms:modified>
</cp:coreProperties>
</file>